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4" r:id="rId3"/>
    <p:sldId id="273" r:id="rId4"/>
    <p:sldId id="286" r:id="rId5"/>
    <p:sldId id="287" r:id="rId6"/>
    <p:sldId id="284" r:id="rId7"/>
    <p:sldId id="285" r:id="rId8"/>
    <p:sldId id="262" r:id="rId9"/>
    <p:sldId id="263" r:id="rId10"/>
    <p:sldId id="288" r:id="rId11"/>
    <p:sldId id="257" r:id="rId12"/>
    <p:sldId id="259" r:id="rId13"/>
    <p:sldId id="260" r:id="rId14"/>
    <p:sldId id="261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72" autoAdjust="0"/>
    <p:restoredTop sz="94660"/>
  </p:normalViewPr>
  <p:slideViewPr>
    <p:cSldViewPr snapToGrid="0">
      <p:cViewPr varScale="1">
        <p:scale>
          <a:sx n="84" d="100"/>
          <a:sy n="8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F18A4-95F9-4FD3-9D24-69844524336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C3472-0922-4C4F-961A-8FD1AD9D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8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1EFCC-B001-4BE7-82BF-CD4B1776F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27266B-A693-484B-AF60-3707F95F7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71114-A0E7-4F99-A0E6-EDCF5921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FD945-F099-4CCA-B083-4ADFC2057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2AC3A-2DAB-4595-8D81-E974F12E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1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FB9A-C978-46F2-AB5B-2B07F8BD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B67EF-755A-4C36-9EB0-BD6EEBD0B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69CA4-F64E-4BD6-8ACF-0A8482B1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A0264-92DE-4A3B-B492-68EF3D01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9166C-DC81-4ACE-B921-28A1B359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3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BC9BB-A0B4-4E90-A725-9A348D2007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87826-99A2-4BFE-87FB-744AD361A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075B0-9CAE-4686-AD31-D0B2BFFF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C2CE9-485D-4ED6-A33E-ECC8F1968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F06AA-4A9C-4E2D-B023-AFC06A02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2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48F5-DBFF-4904-9990-9D1E044C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74ED9-7BCE-45F1-B887-16F87FE8A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A16DE-88FB-4239-B860-D7A70316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9DE49-2817-4F31-9C43-18A906EB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93B4F-3D5B-41D5-948E-61DA5D66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8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D810-F386-4F03-B78C-F98854BD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B769-DDE9-4E20-ACEF-B3EF576A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D9322-C9A6-47C3-B893-AFACD0B42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CCEF1-7F58-431C-83EE-26683231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CF052-2902-42CD-A2E2-65D38330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3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FD0D2-2C6F-4F28-A1CF-F8BCCB22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00A58-BDFB-46FB-986C-7C7CCFFC2C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E7AF8-B741-4CBD-982E-42956C323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0F924-3D80-4294-ACCA-1F42508DB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3EAB1-318C-47E9-9CA6-5D5F1F56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4BC02-AB9D-47E1-9600-0C0D0EC1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0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40EA-3481-4EFF-9AA7-02E589F08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8C7CF-D140-450A-B4B1-5B5E615A5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AC7FF-F8AB-422D-A888-F2E99A21D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AE394-4B4B-4345-8DF6-2174D2D90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7A35C-CD85-453A-8735-D18650364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1C23BB-D0B1-47A9-BA1E-EEEF93707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C97F2-8AE1-491D-806E-CEE9599B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F0E5F-5F06-4345-8BB2-CDD12DE2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43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F536-0C00-4A7C-B22E-B6FF069A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C510D-3C61-4B46-9ABE-CC7F3027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5C3A5-06DF-4623-8C3B-74CEF9AC9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912EC-2349-4C31-BF87-AA1BF6E5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9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F5715A-F282-4068-B575-96F2EAD78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FFDD0-7B83-44D8-97A5-48AB3F53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9D652-9E3F-41E2-A257-33D1B8FC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8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22CD-57AC-4221-A611-ED124991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0D292-6FC3-46D1-99A0-1A8AC1CD1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151D5-1FC8-4A97-9B54-0CAA0D159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4CB26-64B0-4B66-8E70-04BD2411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3A844-46FC-4DFD-8B76-889152A0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61347-3EA3-44BD-B27B-F00C6395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3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11C9-5928-4A12-A18F-2C59ED90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9DA82-5E90-4A73-B13F-2810BE377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382E5-D790-47F1-9878-87D606DF3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7F66E-FF53-47B6-9279-6C146FC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90E1E-9A72-4C3B-8865-9356F24F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D6B0B-D2B4-42D4-AC16-835A516F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85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78F7F-4BC5-46D9-A6DC-550D9EE1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489A7-EC4E-4FAB-A132-A883C3D27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A8F5-8CA8-4F1C-B393-967FCA393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D5164-3DDB-4D9A-81A3-7F6CEE229044}" type="datetimeFigureOut">
              <a:rPr lang="en-US" smtClean="0"/>
              <a:t>3/9/2020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1F169-69CF-40F8-9DE8-8283D629F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01E02-BA41-4CD6-A6E0-17C6E7375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658B-AADD-4C9D-B293-CDCA3D60D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9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A916-00D7-4891-B0C3-C35508176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Refuge in the Heights</a:t>
            </a:r>
            <a:br>
              <a:rPr lang="en-US" dirty="0"/>
            </a:br>
            <a:endParaRPr lang="en-US" dirty="0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0155C9EB-B494-4638-8BD6-0629CD278517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6746627" y="4750893"/>
            <a:ext cx="4645250" cy="11478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2000" dirty="0"/>
              <a:t>Private Images from Washington Heights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7770424-14E8-408E-9CB0-ED0ED77E6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r="12280" b="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90F62167-98F8-410D-8E85-7E98A24E69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0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6B36AEC-BFFE-4CD8-A237-527C4B57A8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E6C8AC-22C3-4339-B922-D24E44F76120}"/>
              </a:ext>
            </a:extLst>
          </p:cNvPr>
          <p:cNvSpPr txBox="1"/>
          <p:nvPr/>
        </p:nvSpPr>
        <p:spPr>
          <a:xfrm>
            <a:off x="0" y="151030"/>
            <a:ext cx="7301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Parading with the Torah scrolls outside congregation </a:t>
            </a:r>
            <a:r>
              <a:rPr lang="en-US" dirty="0" err="1">
                <a:solidFill>
                  <a:schemeClr val="bg1"/>
                </a:solidFill>
              </a:rPr>
              <a:t>Shaaret</a:t>
            </a:r>
            <a:r>
              <a:rPr lang="en-US" dirty="0">
                <a:solidFill>
                  <a:schemeClr val="bg1"/>
                </a:solidFill>
              </a:rPr>
              <a:t> Hatikvah, 1940</a:t>
            </a:r>
          </a:p>
          <a:p>
            <a:r>
              <a:rPr lang="en-US" dirty="0">
                <a:solidFill>
                  <a:schemeClr val="bg1"/>
                </a:solidFill>
              </a:rPr>
              <a:t>LBI Archives, Kurt Goldschmidt Collection</a:t>
            </a:r>
          </a:p>
        </p:txBody>
      </p:sp>
    </p:spTree>
    <p:extLst>
      <p:ext uri="{BB962C8B-B14F-4D97-AF65-F5344CB8AC3E}">
        <p14:creationId xmlns:p14="http://schemas.microsoft.com/office/powerpoint/2010/main" val="2067949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CF5E388-EEFC-4E5B-97E6-19E1C6DA4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0" b="21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06B2CD-335A-4160-BD0D-21B033CCB458}"/>
              </a:ext>
            </a:extLst>
          </p:cNvPr>
          <p:cNvSpPr txBox="1"/>
          <p:nvPr/>
        </p:nvSpPr>
        <p:spPr>
          <a:xfrm>
            <a:off x="7742280" y="172134"/>
            <a:ext cx="33429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</a:t>
            </a:r>
            <a:r>
              <a:rPr lang="en-US" sz="1400" dirty="0" err="1">
                <a:solidFill>
                  <a:schemeClr val="bg1"/>
                </a:solidFill>
              </a:rPr>
              <a:t>Rigas</a:t>
            </a:r>
            <a:r>
              <a:rPr lang="en-US" sz="1400" dirty="0">
                <a:solidFill>
                  <a:schemeClr val="bg1"/>
                </a:solidFill>
              </a:rPr>
              <a:t> Children playing in front </a:t>
            </a:r>
          </a:p>
          <a:p>
            <a:r>
              <a:rPr lang="en-US" sz="1400" dirty="0">
                <a:solidFill>
                  <a:schemeClr val="bg1"/>
                </a:solidFill>
              </a:rPr>
              <a:t>of the Wertheimer Department Store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in Washington Heights, at 181</a:t>
            </a:r>
            <a:r>
              <a:rPr lang="en-US" sz="1400" baseline="30000" dirty="0">
                <a:solidFill>
                  <a:schemeClr val="bg1"/>
                </a:solidFill>
              </a:rPr>
              <a:t>st</a:t>
            </a:r>
            <a:r>
              <a:rPr lang="en-US" sz="1400" dirty="0">
                <a:solidFill>
                  <a:schemeClr val="bg1"/>
                </a:solidFill>
              </a:rPr>
              <a:t> St </a:t>
            </a:r>
          </a:p>
          <a:p>
            <a:r>
              <a:rPr lang="en-US" sz="1400" dirty="0">
                <a:solidFill>
                  <a:schemeClr val="bg1"/>
                </a:solidFill>
              </a:rPr>
              <a:t>between Wadsworth and St. Nicholas </a:t>
            </a:r>
          </a:p>
          <a:p>
            <a:r>
              <a:rPr lang="en-US" sz="1400" dirty="0">
                <a:solidFill>
                  <a:schemeClr val="bg1"/>
                </a:solidFill>
              </a:rPr>
              <a:t>Avenue 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Courtesy of the Children of the </a:t>
            </a:r>
            <a:r>
              <a:rPr lang="en-US" sz="1400" i="1" dirty="0" err="1">
                <a:solidFill>
                  <a:schemeClr val="bg1"/>
                </a:solidFill>
              </a:rPr>
              <a:t>Rigas</a:t>
            </a:r>
            <a:r>
              <a:rPr lang="en-US" sz="1400" i="1" dirty="0">
                <a:solidFill>
                  <a:schemeClr val="bg1"/>
                </a:solidFill>
              </a:rPr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val="1425818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1585E33-B1A4-47E0-B94E-7015BDD21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b="240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FA4970-DE8D-4749-A15C-F58B53F69AD8}"/>
              </a:ext>
            </a:extLst>
          </p:cNvPr>
          <p:cNvSpPr txBox="1"/>
          <p:nvPr/>
        </p:nvSpPr>
        <p:spPr>
          <a:xfrm>
            <a:off x="952500" y="533400"/>
            <a:ext cx="4307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Courtesy of the Children of the </a:t>
            </a:r>
            <a:r>
              <a:rPr lang="en-US" i="1" dirty="0" err="1">
                <a:solidFill>
                  <a:schemeClr val="bg1"/>
                </a:solidFill>
              </a:rPr>
              <a:t>Rigas</a:t>
            </a:r>
            <a:r>
              <a:rPr lang="en-US" i="1" dirty="0">
                <a:solidFill>
                  <a:schemeClr val="bg1"/>
                </a:solidFill>
              </a:rPr>
              <a:t> Family</a:t>
            </a:r>
          </a:p>
        </p:txBody>
      </p:sp>
    </p:spTree>
    <p:extLst>
      <p:ext uri="{BB962C8B-B14F-4D97-AF65-F5344CB8AC3E}">
        <p14:creationId xmlns:p14="http://schemas.microsoft.com/office/powerpoint/2010/main" val="729427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547D7DA-90B3-492E-B118-A760AC5C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643467"/>
            <a:ext cx="4178299" cy="55710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34BF29-766B-42E2-A027-ED50DB518530}"/>
              </a:ext>
            </a:extLst>
          </p:cNvPr>
          <p:cNvSpPr/>
          <p:nvPr/>
        </p:nvSpPr>
        <p:spPr>
          <a:xfrm>
            <a:off x="5366942" y="742434"/>
            <a:ext cx="2661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Courtesy of the Children of</a:t>
            </a:r>
          </a:p>
          <a:p>
            <a:r>
              <a:rPr lang="en-US" i="1" dirty="0">
                <a:solidFill>
                  <a:schemeClr val="bg1"/>
                </a:solidFill>
              </a:rPr>
              <a:t>The </a:t>
            </a:r>
            <a:r>
              <a:rPr lang="en-US" i="1">
                <a:solidFill>
                  <a:schemeClr val="bg1"/>
                </a:solidFill>
              </a:rPr>
              <a:t>Rigas </a:t>
            </a:r>
            <a:r>
              <a:rPr lang="en-US" i="1" dirty="0">
                <a:solidFill>
                  <a:schemeClr val="bg1"/>
                </a:solidFill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3688317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6766F50-1C4D-475F-8442-DA3E5AD8C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20" y="643466"/>
            <a:ext cx="7165359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1C653-8C2C-421F-BBAB-6E2DACFB4DCB}"/>
              </a:ext>
            </a:extLst>
          </p:cNvPr>
          <p:cNvSpPr txBox="1"/>
          <p:nvPr/>
        </p:nvSpPr>
        <p:spPr>
          <a:xfrm>
            <a:off x="2711116" y="850232"/>
            <a:ext cx="615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 camp of the Y, 1970s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the YM &amp; YWHA of Washington Heights and Inwood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2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0F9BF1-43E5-4827-B1C1-64D38E50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65" y="0"/>
            <a:ext cx="67791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2CE70-4D7C-4244-ADEC-683B6B15BB14}"/>
              </a:ext>
            </a:extLst>
          </p:cNvPr>
          <p:cNvSpPr txBox="1"/>
          <p:nvPr/>
        </p:nvSpPr>
        <p:spPr>
          <a:xfrm>
            <a:off x="8202198" y="224590"/>
            <a:ext cx="2952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Members of Peter Ellis Family</a:t>
            </a:r>
          </a:p>
          <a:p>
            <a:r>
              <a:rPr lang="en-US" i="1" dirty="0"/>
              <a:t>Courtesy of Peter Ellis Family</a:t>
            </a:r>
          </a:p>
        </p:txBody>
      </p:sp>
    </p:spTree>
    <p:extLst>
      <p:ext uri="{BB962C8B-B14F-4D97-AF65-F5344CB8AC3E}">
        <p14:creationId xmlns:p14="http://schemas.microsoft.com/office/powerpoint/2010/main" val="3984980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erson, man, photo&#10;&#10;Description automatically generated">
            <a:extLst>
              <a:ext uri="{FF2B5EF4-FFF2-40B4-BE49-F238E27FC236}">
                <a16:creationId xmlns:a16="http://schemas.microsoft.com/office/drawing/2014/main" id="{B79E9385-6609-4AB5-A959-172E5E316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98" y="643466"/>
            <a:ext cx="5728603" cy="557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DE4913-A5F9-4092-A68D-962B215E399A}"/>
              </a:ext>
            </a:extLst>
          </p:cNvPr>
          <p:cNvSpPr txBox="1"/>
          <p:nvPr/>
        </p:nvSpPr>
        <p:spPr>
          <a:xfrm>
            <a:off x="8960301" y="643466"/>
            <a:ext cx="290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Members of Peter Ellis Family</a:t>
            </a:r>
          </a:p>
          <a:p>
            <a:r>
              <a:rPr lang="en-US" i="1" dirty="0"/>
              <a:t>Courtesy of Peter Ellis Family</a:t>
            </a:r>
          </a:p>
        </p:txBody>
      </p:sp>
    </p:spTree>
    <p:extLst>
      <p:ext uri="{BB962C8B-B14F-4D97-AF65-F5344CB8AC3E}">
        <p14:creationId xmlns:p14="http://schemas.microsoft.com/office/powerpoint/2010/main" val="283751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holding, man, photo&#10;&#10;Description automatically generated">
            <a:extLst>
              <a:ext uri="{FF2B5EF4-FFF2-40B4-BE49-F238E27FC236}">
                <a16:creationId xmlns:a16="http://schemas.microsoft.com/office/drawing/2014/main" id="{2F18774D-C5B8-4EBB-BDB0-879B15E0C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13" y="643466"/>
            <a:ext cx="5473573" cy="557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0CEFDE-FBBF-4AE3-8AB5-248D523DA4FC}"/>
              </a:ext>
            </a:extLst>
          </p:cNvPr>
          <p:cNvSpPr txBox="1"/>
          <p:nvPr/>
        </p:nvSpPr>
        <p:spPr>
          <a:xfrm>
            <a:off x="8953500" y="643466"/>
            <a:ext cx="2866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Member of Peter Ellis Family</a:t>
            </a:r>
          </a:p>
          <a:p>
            <a:r>
              <a:rPr lang="en-US" i="1" dirty="0"/>
              <a:t>Courtesy of Peter Ellis Family</a:t>
            </a:r>
          </a:p>
        </p:txBody>
      </p:sp>
    </p:spTree>
    <p:extLst>
      <p:ext uri="{BB962C8B-B14F-4D97-AF65-F5344CB8AC3E}">
        <p14:creationId xmlns:p14="http://schemas.microsoft.com/office/powerpoint/2010/main" val="3509866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window&#10;&#10;Description automatically generated">
            <a:extLst>
              <a:ext uri="{FF2B5EF4-FFF2-40B4-BE49-F238E27FC236}">
                <a16:creationId xmlns:a16="http://schemas.microsoft.com/office/drawing/2014/main" id="{0E726B24-B4B9-4B89-AE1B-02D897B61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 b="10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FA6A2-7A62-4788-A17D-0200201B96E8}"/>
              </a:ext>
            </a:extLst>
          </p:cNvPr>
          <p:cNvSpPr txBox="1"/>
          <p:nvPr/>
        </p:nvSpPr>
        <p:spPr>
          <a:xfrm>
            <a:off x="7620000" y="5960060"/>
            <a:ext cx="2952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Members of Peter Ellis Family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Peter Ellis Family</a:t>
            </a:r>
          </a:p>
        </p:txBody>
      </p:sp>
    </p:spTree>
    <p:extLst>
      <p:ext uri="{BB962C8B-B14F-4D97-AF65-F5344CB8AC3E}">
        <p14:creationId xmlns:p14="http://schemas.microsoft.com/office/powerpoint/2010/main" val="130672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car, building, photo&#10;&#10;Description automatically generated">
            <a:extLst>
              <a:ext uri="{FF2B5EF4-FFF2-40B4-BE49-F238E27FC236}">
                <a16:creationId xmlns:a16="http://schemas.microsoft.com/office/drawing/2014/main" id="{914DE430-E539-40DC-BC47-C58A40433A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7" b="46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FB4E5-0689-42A7-9C8E-14E43941DF4E}"/>
              </a:ext>
            </a:extLst>
          </p:cNvPr>
          <p:cNvSpPr txBox="1"/>
          <p:nvPr/>
        </p:nvSpPr>
        <p:spPr>
          <a:xfrm>
            <a:off x="1231900" y="5854700"/>
            <a:ext cx="2952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Members of Peter Ellis Family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Peter Ellis Family</a:t>
            </a:r>
          </a:p>
        </p:txBody>
      </p:sp>
    </p:spTree>
    <p:extLst>
      <p:ext uri="{BB962C8B-B14F-4D97-AF65-F5344CB8AC3E}">
        <p14:creationId xmlns:p14="http://schemas.microsoft.com/office/powerpoint/2010/main" val="328491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FF8A4B5-1933-46DB-B8CC-BD0AA943AA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8" b="170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A93320-CC14-4139-A999-38B535305F12}"/>
              </a:ext>
            </a:extLst>
          </p:cNvPr>
          <p:cNvSpPr txBox="1"/>
          <p:nvPr/>
        </p:nvSpPr>
        <p:spPr>
          <a:xfrm>
            <a:off x="5910943" y="6097359"/>
            <a:ext cx="591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Gymnastic class at the Y, late 1920s</a:t>
            </a:r>
          </a:p>
          <a:p>
            <a:r>
              <a:rPr lang="en-US" i="1" dirty="0"/>
              <a:t>Courtesy the YM &amp; YWHA of Washington Heights and Inwood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9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8A642-EA5E-4845-9FF5-203B785B12D4}"/>
              </a:ext>
            </a:extLst>
          </p:cNvPr>
          <p:cNvSpPr txBox="1"/>
          <p:nvPr/>
        </p:nvSpPr>
        <p:spPr>
          <a:xfrm>
            <a:off x="304800" y="5538569"/>
            <a:ext cx="1153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Edith </a:t>
            </a:r>
            <a:r>
              <a:rPr lang="en-US" dirty="0" err="1"/>
              <a:t>Schickler</a:t>
            </a:r>
            <a:r>
              <a:rPr lang="en-US" dirty="0"/>
              <a:t>, later Edith Rosenbaum, (3</a:t>
            </a:r>
            <a:r>
              <a:rPr lang="en-US" baseline="30000" dirty="0"/>
              <a:t>rd</a:t>
            </a:r>
            <a:r>
              <a:rPr lang="en-US" dirty="0"/>
              <a:t> from the left, bottom row), Luneburg, 1934. The family immigrated to Washington Heights, where Edith learned English. She later taught English in the same high school to a new generation of immigrants.</a:t>
            </a:r>
          </a:p>
          <a:p>
            <a:r>
              <a:rPr lang="en-US" i="1" dirty="0"/>
              <a:t>Courtesy of Susan Rosenbaum Greenberg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38AC2-B3FA-49E1-AC86-7BD46C747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18" y="0"/>
            <a:ext cx="8579163" cy="55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18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397562C9-05FF-45EC-95CF-28786F6BB8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8" b="22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AC89C-57EE-4ED6-92FC-CFC8DFC12011}"/>
              </a:ext>
            </a:extLst>
          </p:cNvPr>
          <p:cNvSpPr txBox="1"/>
          <p:nvPr/>
        </p:nvSpPr>
        <p:spPr>
          <a:xfrm>
            <a:off x="0" y="6198969"/>
            <a:ext cx="6650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Edith Rosenbaum with her students, George Washington High School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Susan Rosenbaum Greenberg</a:t>
            </a:r>
          </a:p>
        </p:txBody>
      </p:sp>
    </p:spTree>
    <p:extLst>
      <p:ext uri="{BB962C8B-B14F-4D97-AF65-F5344CB8AC3E}">
        <p14:creationId xmlns:p14="http://schemas.microsoft.com/office/powerpoint/2010/main" val="1072639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229F319-70D6-46FF-AD47-F7B27D5AA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1" y="84057"/>
            <a:ext cx="4933790" cy="6689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310249-CFFA-469B-849C-3208A56CBE34}"/>
              </a:ext>
            </a:extLst>
          </p:cNvPr>
          <p:cNvSpPr txBox="1"/>
          <p:nvPr/>
        </p:nvSpPr>
        <p:spPr>
          <a:xfrm>
            <a:off x="7491839" y="84057"/>
            <a:ext cx="3468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late Mr. Willi </a:t>
            </a:r>
            <a:r>
              <a:rPr lang="en-US" dirty="0" err="1"/>
              <a:t>Gruenebaum</a:t>
            </a:r>
            <a:r>
              <a:rPr lang="en-US" dirty="0"/>
              <a:t> (1911-1993) inherited his father’s bakery in Frankfurt am Main.</a:t>
            </a:r>
          </a:p>
          <a:p>
            <a:r>
              <a:rPr lang="en-US" dirty="0"/>
              <a:t>After leaving Nazi </a:t>
            </a:r>
            <a:r>
              <a:rPr lang="en-US"/>
              <a:t>Germany and </a:t>
            </a:r>
            <a:r>
              <a:rPr lang="en-US" dirty="0"/>
              <a:t>arriving in NY he worked for several other bakeries. In 1956 he re-established his company under several names. Today, the company still exists in a much smaller capacity, but a legacy continues as it is now operated by the 4th generation of the </a:t>
            </a:r>
            <a:r>
              <a:rPr lang="en-US" dirty="0" err="1"/>
              <a:t>Gruenebaum</a:t>
            </a:r>
            <a:r>
              <a:rPr lang="en-US" dirty="0"/>
              <a:t> family.</a:t>
            </a:r>
          </a:p>
          <a:p>
            <a:r>
              <a:rPr lang="en-US" dirty="0"/>
              <a:t>  </a:t>
            </a:r>
          </a:p>
          <a:p>
            <a:r>
              <a:rPr lang="en-US" i="1" dirty="0"/>
              <a:t>Courtesy of Jonathan E. </a:t>
            </a:r>
            <a:r>
              <a:rPr lang="en-US" i="1" dirty="0" err="1"/>
              <a:t>Gruenebaum</a:t>
            </a:r>
            <a:r>
              <a:rPr lang="en-US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3935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re front at day&#10;&#10;Description automatically generated">
            <a:extLst>
              <a:ext uri="{FF2B5EF4-FFF2-40B4-BE49-F238E27FC236}">
                <a16:creationId xmlns:a16="http://schemas.microsoft.com/office/drawing/2014/main" id="{E187294B-1F15-4854-8438-31930E2EC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128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752CEC-E41A-469D-94F9-6DADF7A83EE7}"/>
              </a:ext>
            </a:extLst>
          </p:cNvPr>
          <p:cNvSpPr txBox="1"/>
          <p:nvPr/>
        </p:nvSpPr>
        <p:spPr>
          <a:xfrm>
            <a:off x="8191500" y="6350000"/>
            <a:ext cx="370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Courtesy of Jonathan E. </a:t>
            </a:r>
            <a:r>
              <a:rPr lang="en-US" i="1" dirty="0" err="1"/>
              <a:t>Gruenebaum</a:t>
            </a:r>
            <a:r>
              <a:rPr lang="en-US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8649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D79FFDF2-BD2F-473F-885B-3FCA49624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428A1-574C-44F3-92A2-A75B6974EB38}"/>
              </a:ext>
            </a:extLst>
          </p:cNvPr>
          <p:cNvSpPr txBox="1"/>
          <p:nvPr/>
        </p:nvSpPr>
        <p:spPr>
          <a:xfrm>
            <a:off x="8741953" y="279400"/>
            <a:ext cx="255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 of Jonathan E. </a:t>
            </a:r>
            <a:r>
              <a:rPr lang="en-US" i="1" dirty="0" err="1"/>
              <a:t>Gruenebaum</a:t>
            </a:r>
            <a:r>
              <a:rPr lang="en-US" i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9641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vintage photo of a person&#10;&#10;Description automatically generated">
            <a:extLst>
              <a:ext uri="{FF2B5EF4-FFF2-40B4-BE49-F238E27FC236}">
                <a16:creationId xmlns:a16="http://schemas.microsoft.com/office/drawing/2014/main" id="{2C1044DD-90D9-41E7-8379-2A719FEC1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35" y="643467"/>
            <a:ext cx="394152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25BB7-778F-4440-9B84-E772E0554097}"/>
              </a:ext>
            </a:extLst>
          </p:cNvPr>
          <p:cNvSpPr txBox="1"/>
          <p:nvPr/>
        </p:nvSpPr>
        <p:spPr>
          <a:xfrm>
            <a:off x="7537237" y="643467"/>
            <a:ext cx="3067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Portrait of Berthold Werner </a:t>
            </a:r>
          </a:p>
          <a:p>
            <a:r>
              <a:rPr lang="en-US" dirty="0"/>
              <a:t>in military uniform, </a:t>
            </a:r>
          </a:p>
          <a:p>
            <a:r>
              <a:rPr lang="en-US" dirty="0"/>
              <a:t>Washington Heights, 1943.</a:t>
            </a:r>
          </a:p>
          <a:p>
            <a:r>
              <a:rPr lang="en-US" dirty="0"/>
              <a:t>LBI Archives, Martha Werner Collection</a:t>
            </a:r>
          </a:p>
        </p:txBody>
      </p:sp>
    </p:spTree>
    <p:extLst>
      <p:ext uri="{BB962C8B-B14F-4D97-AF65-F5344CB8AC3E}">
        <p14:creationId xmlns:p14="http://schemas.microsoft.com/office/powerpoint/2010/main" val="593382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FF3A17FF-F229-49CC-8922-74EBF607E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10" y="643467"/>
            <a:ext cx="512538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66C3E-C410-4B39-B619-594C5C6A40ED}"/>
              </a:ext>
            </a:extLst>
          </p:cNvPr>
          <p:cNvSpPr txBox="1"/>
          <p:nvPr/>
        </p:nvSpPr>
        <p:spPr>
          <a:xfrm>
            <a:off x="8658690" y="643467"/>
            <a:ext cx="2773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Bloch and Falk Meat Products, Inc.</a:t>
            </a:r>
          </a:p>
          <a:p>
            <a:r>
              <a:rPr lang="en-US" i="1" dirty="0"/>
              <a:t>Courtesy of </a:t>
            </a:r>
            <a:r>
              <a:rPr lang="en-US" i="1" dirty="0" err="1"/>
              <a:t>Herta</a:t>
            </a:r>
            <a:r>
              <a:rPr lang="en-US" i="1" dirty="0"/>
              <a:t> Bloch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33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8DD7FC-0A95-4DF6-9A49-331F6F15C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6" b="82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EE500-5624-413D-A87F-B8D8CE1B6D84}"/>
              </a:ext>
            </a:extLst>
          </p:cNvPr>
          <p:cNvSpPr txBox="1"/>
          <p:nvPr/>
        </p:nvSpPr>
        <p:spPr>
          <a:xfrm>
            <a:off x="0" y="114300"/>
            <a:ext cx="7442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Bloch and Falk families in Frankfurt at their family butcher business, 1913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</a:t>
            </a:r>
            <a:r>
              <a:rPr lang="en-US" i="1" dirty="0" err="1">
                <a:solidFill>
                  <a:schemeClr val="bg1"/>
                </a:solidFill>
              </a:rPr>
              <a:t>Herta</a:t>
            </a:r>
            <a:r>
              <a:rPr lang="en-US" i="1" dirty="0">
                <a:solidFill>
                  <a:schemeClr val="bg1"/>
                </a:solidFill>
              </a:rPr>
              <a:t> Bloch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4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F050493-D036-42AF-9920-8BFCA9FDD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95" y="643467"/>
            <a:ext cx="7403409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E58EEC-3DB1-41FE-A141-90E06C72282A}"/>
              </a:ext>
            </a:extLst>
          </p:cNvPr>
          <p:cNvSpPr txBox="1"/>
          <p:nvPr/>
        </p:nvSpPr>
        <p:spPr>
          <a:xfrm>
            <a:off x="2711795" y="4401978"/>
            <a:ext cx="3384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Bloch &amp; Falk kosher meat store at the corner of Broadway and 173</a:t>
            </a:r>
            <a:r>
              <a:rPr lang="en-US" baseline="30000" dirty="0"/>
              <a:t>rd</a:t>
            </a:r>
            <a:r>
              <a:rPr lang="en-US" dirty="0"/>
              <a:t> Street, 1940s</a:t>
            </a:r>
          </a:p>
          <a:p>
            <a:r>
              <a:rPr lang="en-US" i="1" dirty="0"/>
              <a:t>Courtesy of </a:t>
            </a:r>
            <a:r>
              <a:rPr lang="en-US" i="1" dirty="0" err="1"/>
              <a:t>Herta</a:t>
            </a:r>
            <a:r>
              <a:rPr lang="en-US" i="1" dirty="0"/>
              <a:t> Bloch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99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appliance, black&#10;&#10;Description automatically generated">
            <a:extLst>
              <a:ext uri="{FF2B5EF4-FFF2-40B4-BE49-F238E27FC236}">
                <a16:creationId xmlns:a16="http://schemas.microsoft.com/office/drawing/2014/main" id="{CB551157-695F-458C-AE66-8532F1C9B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5" y="1152567"/>
            <a:ext cx="10905066" cy="4552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C286A-2881-4971-A955-B828D937CD8E}"/>
              </a:ext>
            </a:extLst>
          </p:cNvPr>
          <p:cNvSpPr txBox="1"/>
          <p:nvPr/>
        </p:nvSpPr>
        <p:spPr>
          <a:xfrm>
            <a:off x="5245101" y="4817649"/>
            <a:ext cx="3748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Bloch &amp; Falk kosher meat store, 1940s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</a:t>
            </a:r>
            <a:r>
              <a:rPr lang="en-US" i="1" dirty="0" err="1">
                <a:solidFill>
                  <a:schemeClr val="bg1"/>
                </a:solidFill>
              </a:rPr>
              <a:t>Herta</a:t>
            </a:r>
            <a:r>
              <a:rPr lang="en-US" i="1" dirty="0">
                <a:solidFill>
                  <a:schemeClr val="bg1"/>
                </a:solidFill>
              </a:rPr>
              <a:t> Bloch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0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1EB7424-E79E-434F-ADC9-E5612C80D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9" b="129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293BB-F5E5-4116-86E1-22278C0D2DD0}"/>
              </a:ext>
            </a:extLst>
          </p:cNvPr>
          <p:cNvSpPr txBox="1"/>
          <p:nvPr/>
        </p:nvSpPr>
        <p:spPr>
          <a:xfrm>
            <a:off x="4622800" y="6025242"/>
            <a:ext cx="591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Gymnastic class at the Y, late 1920s</a:t>
            </a:r>
          </a:p>
          <a:p>
            <a:r>
              <a:rPr lang="en-US" i="1" dirty="0"/>
              <a:t>Courtesy the YM &amp; YWHA of Washington Heights and Inwood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88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FF7DBF8-A54E-4D76-8F6A-40D52E1D3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74" y="0"/>
            <a:ext cx="54316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E89BAF-43CA-4DC8-BC3A-CDFBB12F5011}"/>
              </a:ext>
            </a:extLst>
          </p:cNvPr>
          <p:cNvSpPr txBox="1"/>
          <p:nvPr/>
        </p:nvSpPr>
        <p:spPr>
          <a:xfrm>
            <a:off x="8811825" y="215900"/>
            <a:ext cx="24856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Immigration documents </a:t>
            </a:r>
          </a:p>
          <a:p>
            <a:r>
              <a:rPr lang="en-US" dirty="0"/>
              <a:t>for Heinrich Bloch, 1941</a:t>
            </a:r>
          </a:p>
          <a:p>
            <a:r>
              <a:rPr lang="en-US" i="1" dirty="0"/>
              <a:t>Courtesy of </a:t>
            </a:r>
            <a:r>
              <a:rPr lang="en-US" i="1" dirty="0" err="1"/>
              <a:t>Herta</a:t>
            </a:r>
            <a:r>
              <a:rPr lang="en-US" i="1" dirty="0"/>
              <a:t> Bloch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738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hoto, white, street&#10;&#10;Description automatically generated">
            <a:extLst>
              <a:ext uri="{FF2B5EF4-FFF2-40B4-BE49-F238E27FC236}">
                <a16:creationId xmlns:a16="http://schemas.microsoft.com/office/drawing/2014/main" id="{D70ABBA5-333D-4E68-8100-DDC84DA27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1" b="277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7340A-9B90-43FB-A7FD-39A9BABD5855}"/>
              </a:ext>
            </a:extLst>
          </p:cNvPr>
          <p:cNvSpPr txBox="1"/>
          <p:nvPr/>
        </p:nvSpPr>
        <p:spPr>
          <a:xfrm>
            <a:off x="7074567" y="5887453"/>
            <a:ext cx="385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Audubon Ballroom, 1970s</a:t>
            </a:r>
          </a:p>
          <a:p>
            <a:r>
              <a:rPr lang="en-US" dirty="0"/>
              <a:t>LBI Archives, Leo </a:t>
            </a:r>
            <a:r>
              <a:rPr lang="en-US" dirty="0" err="1"/>
              <a:t>Glueckselig</a:t>
            </a:r>
            <a:r>
              <a:rPr lang="en-US" dirty="0"/>
              <a:t> Collection</a:t>
            </a:r>
          </a:p>
        </p:txBody>
      </p:sp>
    </p:spTree>
    <p:extLst>
      <p:ext uri="{BB962C8B-B14F-4D97-AF65-F5344CB8AC3E}">
        <p14:creationId xmlns:p14="http://schemas.microsoft.com/office/powerpoint/2010/main" val="3601398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ign with white text&#10;&#10;Description automatically generated">
            <a:extLst>
              <a:ext uri="{FF2B5EF4-FFF2-40B4-BE49-F238E27FC236}">
                <a16:creationId xmlns:a16="http://schemas.microsoft.com/office/drawing/2014/main" id="{FA93BF94-B61A-4442-8048-53B7B829A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6D61A-2809-4A32-8F2F-69FBFC8F45C9}"/>
              </a:ext>
            </a:extLst>
          </p:cNvPr>
          <p:cNvSpPr txBox="1"/>
          <p:nvPr/>
        </p:nvSpPr>
        <p:spPr>
          <a:xfrm>
            <a:off x="6330043" y="6211659"/>
            <a:ext cx="5351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Hesse Family on their way to United States, June 1939. </a:t>
            </a:r>
          </a:p>
          <a:p>
            <a:r>
              <a:rPr lang="en-US" dirty="0"/>
              <a:t>LBI Archives, Helen &amp; Eva Hesse Collection</a:t>
            </a:r>
          </a:p>
        </p:txBody>
      </p:sp>
    </p:spTree>
    <p:extLst>
      <p:ext uri="{BB962C8B-B14F-4D97-AF65-F5344CB8AC3E}">
        <p14:creationId xmlns:p14="http://schemas.microsoft.com/office/powerpoint/2010/main" val="3082325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hoto, white, sitting&#10;&#10;Description automatically generated">
            <a:extLst>
              <a:ext uri="{FF2B5EF4-FFF2-40B4-BE49-F238E27FC236}">
                <a16:creationId xmlns:a16="http://schemas.microsoft.com/office/drawing/2014/main" id="{67F07AD5-A58B-44FB-A706-676C8B3A4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6" y="0"/>
            <a:ext cx="112524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F3B008-E954-49E7-B2D4-B94D168E3104}"/>
              </a:ext>
            </a:extLst>
          </p:cNvPr>
          <p:cNvSpPr txBox="1"/>
          <p:nvPr/>
        </p:nvSpPr>
        <p:spPr>
          <a:xfrm>
            <a:off x="6547757" y="326572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Hesse family’s diary, June 1939. </a:t>
            </a:r>
          </a:p>
          <a:p>
            <a:r>
              <a:rPr lang="en-US" dirty="0"/>
              <a:t>LBI Archives, Helen &amp; Eva Hesse Collection</a:t>
            </a:r>
          </a:p>
        </p:txBody>
      </p:sp>
    </p:spTree>
    <p:extLst>
      <p:ext uri="{BB962C8B-B14F-4D97-AF65-F5344CB8AC3E}">
        <p14:creationId xmlns:p14="http://schemas.microsoft.com/office/powerpoint/2010/main" val="258327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gallery, scene, room&#10;&#10;Description automatically generated">
            <a:extLst>
              <a:ext uri="{FF2B5EF4-FFF2-40B4-BE49-F238E27FC236}">
                <a16:creationId xmlns:a16="http://schemas.microsoft.com/office/drawing/2014/main" id="{5A15D743-0BE6-438F-8EC8-C8AB2E1E6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67" y="0"/>
            <a:ext cx="76316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2E9F1-B4FA-426A-842B-ADD823F1F873}"/>
              </a:ext>
            </a:extLst>
          </p:cNvPr>
          <p:cNvSpPr txBox="1"/>
          <p:nvPr/>
        </p:nvSpPr>
        <p:spPr>
          <a:xfrm>
            <a:off x="3256546" y="2486525"/>
            <a:ext cx="540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Leo </a:t>
            </a:r>
            <a:r>
              <a:rPr lang="en-US" dirty="0" err="1">
                <a:solidFill>
                  <a:schemeClr val="bg1"/>
                </a:solidFill>
              </a:rPr>
              <a:t>Glueckselig</a:t>
            </a:r>
            <a:r>
              <a:rPr lang="en-US" dirty="0">
                <a:solidFill>
                  <a:schemeClr val="bg1"/>
                </a:solidFill>
              </a:rPr>
              <a:t> in Army Uniform with his father, 1940s </a:t>
            </a:r>
          </a:p>
          <a:p>
            <a:r>
              <a:rPr lang="en-US" dirty="0">
                <a:solidFill>
                  <a:schemeClr val="bg1"/>
                </a:solidFill>
              </a:rPr>
              <a:t>LBI Archives, Leo </a:t>
            </a:r>
            <a:r>
              <a:rPr lang="en-US" dirty="0" err="1">
                <a:solidFill>
                  <a:schemeClr val="bg1"/>
                </a:solidFill>
              </a:rPr>
              <a:t>Glueckselig</a:t>
            </a:r>
            <a:r>
              <a:rPr lang="en-US" dirty="0">
                <a:solidFill>
                  <a:schemeClr val="bg1"/>
                </a:solidFill>
              </a:rPr>
              <a:t> Collection</a:t>
            </a:r>
          </a:p>
        </p:txBody>
      </p:sp>
    </p:spTree>
    <p:extLst>
      <p:ext uri="{BB962C8B-B14F-4D97-AF65-F5344CB8AC3E}">
        <p14:creationId xmlns:p14="http://schemas.microsoft.com/office/powerpoint/2010/main" val="1369037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45DADB-72A6-4FF4-BC0A-E773D3163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0" b="78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834B1D-8F57-410C-8BF8-9065BB26EE9E}"/>
              </a:ext>
            </a:extLst>
          </p:cNvPr>
          <p:cNvSpPr txBox="1"/>
          <p:nvPr/>
        </p:nvSpPr>
        <p:spPr>
          <a:xfrm>
            <a:off x="8962188" y="5558735"/>
            <a:ext cx="312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Birthday party of </a:t>
            </a:r>
            <a:r>
              <a:rPr lang="en-US" dirty="0" err="1">
                <a:solidFill>
                  <a:schemeClr val="bg1"/>
                </a:solidFill>
              </a:rPr>
              <a:t>Ludolf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Heidecker</a:t>
            </a:r>
            <a:r>
              <a:rPr lang="en-US" dirty="0">
                <a:solidFill>
                  <a:schemeClr val="bg1"/>
                </a:solidFill>
              </a:rPr>
              <a:t>, 1942</a:t>
            </a:r>
          </a:p>
          <a:p>
            <a:r>
              <a:rPr lang="en-US" dirty="0">
                <a:solidFill>
                  <a:schemeClr val="bg1"/>
                </a:solidFill>
              </a:rPr>
              <a:t>LBI Archives, </a:t>
            </a:r>
            <a:r>
              <a:rPr lang="en-US" dirty="0" err="1">
                <a:solidFill>
                  <a:schemeClr val="bg1"/>
                </a:solidFill>
              </a:rPr>
              <a:t>Heidecker</a:t>
            </a:r>
            <a:r>
              <a:rPr lang="en-US" dirty="0">
                <a:solidFill>
                  <a:schemeClr val="bg1"/>
                </a:solidFill>
              </a:rPr>
              <a:t> and Schmitt Family Collection</a:t>
            </a:r>
          </a:p>
        </p:txBody>
      </p:sp>
    </p:spTree>
    <p:extLst>
      <p:ext uri="{BB962C8B-B14F-4D97-AF65-F5344CB8AC3E}">
        <p14:creationId xmlns:p14="http://schemas.microsoft.com/office/powerpoint/2010/main" val="399769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busy city street&#10;&#10;Description automatically generated">
            <a:extLst>
              <a:ext uri="{FF2B5EF4-FFF2-40B4-BE49-F238E27FC236}">
                <a16:creationId xmlns:a16="http://schemas.microsoft.com/office/drawing/2014/main" id="{48F323BB-80FE-42D2-A807-2F4AA407E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0" b="223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EDB75-0D27-433B-A8C9-4AAD363C89BF}"/>
              </a:ext>
            </a:extLst>
          </p:cNvPr>
          <p:cNvSpPr txBox="1"/>
          <p:nvPr/>
        </p:nvSpPr>
        <p:spPr>
          <a:xfrm>
            <a:off x="321129" y="185056"/>
            <a:ext cx="684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Parade marking the move of the YM &amp; YWHA to its new building, 1956 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the YM &amp; YWHA of Washington Heights and Inwood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5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7E68BC-240F-4369-AECD-9259BE6DD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B9786-121C-4FD1-9421-4F87F03D5F1A}"/>
              </a:ext>
            </a:extLst>
          </p:cNvPr>
          <p:cNvSpPr txBox="1"/>
          <p:nvPr/>
        </p:nvSpPr>
        <p:spPr>
          <a:xfrm>
            <a:off x="208548" y="208547"/>
            <a:ext cx="615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Dancing evening at the Y, 1950s</a:t>
            </a:r>
          </a:p>
          <a:p>
            <a:r>
              <a:rPr lang="en-US" i="1" dirty="0">
                <a:solidFill>
                  <a:schemeClr val="bg1"/>
                </a:solidFill>
              </a:rPr>
              <a:t>Courtesy of the YM &amp; YWHA of Washington Heights and Inwood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4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553</Words>
  <Application>Microsoft Office PowerPoint</Application>
  <PresentationFormat>Widescreen</PresentationFormat>
  <Paragraphs>68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Refuge in the Heights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Refuge in the Heights</dc:title>
  <dc:creator>Magdalena M. Wrobel</dc:creator>
  <cp:lastModifiedBy>Sophie Rupp</cp:lastModifiedBy>
  <cp:revision>30</cp:revision>
  <dcterms:created xsi:type="dcterms:W3CDTF">2020-01-30T15:51:29Z</dcterms:created>
  <dcterms:modified xsi:type="dcterms:W3CDTF">2020-03-09T20:57:17Z</dcterms:modified>
</cp:coreProperties>
</file>